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86" r:id="rId6"/>
    <p:sldId id="287" r:id="rId7"/>
    <p:sldId id="285" r:id="rId8"/>
    <p:sldId id="290" r:id="rId9"/>
    <p:sldId id="288" r:id="rId10"/>
    <p:sldId id="292" r:id="rId11"/>
    <p:sldId id="291" r:id="rId12"/>
    <p:sldId id="316" r:id="rId13"/>
    <p:sldId id="294" r:id="rId14"/>
    <p:sldId id="289" r:id="rId15"/>
    <p:sldId id="317" r:id="rId16"/>
    <p:sldId id="296" r:id="rId17"/>
    <p:sldId id="295" r:id="rId18"/>
    <p:sldId id="297" r:id="rId19"/>
    <p:sldId id="318" r:id="rId20"/>
    <p:sldId id="300" r:id="rId21"/>
    <p:sldId id="299" r:id="rId22"/>
    <p:sldId id="320" r:id="rId23"/>
    <p:sldId id="301" r:id="rId24"/>
    <p:sldId id="319" r:id="rId25"/>
    <p:sldId id="321" r:id="rId26"/>
    <p:sldId id="306" r:id="rId27"/>
    <p:sldId id="305" r:id="rId28"/>
    <p:sldId id="307" r:id="rId29"/>
    <p:sldId id="308" r:id="rId30"/>
    <p:sldId id="311" r:id="rId31"/>
    <p:sldId id="310" r:id="rId32"/>
    <p:sldId id="312" r:id="rId33"/>
    <p:sldId id="313" r:id="rId34"/>
    <p:sldId id="314" r:id="rId35"/>
    <p:sldId id="315" r:id="rId3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6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80" autoAdjust="0"/>
  </p:normalViewPr>
  <p:slideViewPr>
    <p:cSldViewPr snapToGrid="0" showGuides="1">
      <p:cViewPr varScale="1">
        <p:scale>
          <a:sx n="66" d="100"/>
          <a:sy n="66" d="100"/>
        </p:scale>
        <p:origin x="90" y="156"/>
      </p:cViewPr>
      <p:guideLst>
        <p:guide orient="horz" pos="2183"/>
        <p:guide pos="36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43DE2-7AFE-4BDE-904B-1C178B96FD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2079" y="395966"/>
            <a:ext cx="11454492" cy="536121"/>
          </a:xfrm>
        </p:spPr>
        <p:txBody>
          <a:bodyPr anchor="ctr">
            <a:noAutofit/>
          </a:bodyPr>
          <a:lstStyle>
            <a:lvl1pPr algn="l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AFFD1B-33FE-44A2-9616-B5F2E3667FA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1821" y="3094265"/>
            <a:ext cx="5660572" cy="2490106"/>
          </a:xfrm>
        </p:spPr>
        <p:txBody>
          <a:bodyPr anchor="ctr">
            <a:noAutofit/>
          </a:bodyPr>
          <a:lstStyle>
            <a:lvl1pPr marL="0" indent="0" algn="l"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EDITAR EL ESTILO DE SUBTÍTULO DEL PATRÓN</a:t>
            </a:r>
            <a:endParaRPr lang="es-PE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9E9A0DB-1F97-4F6C-B07E-0A7904A5750F}"/>
              </a:ext>
            </a:extLst>
          </p:cNvPr>
          <p:cNvCxnSpPr/>
          <p:nvPr userDrawn="1"/>
        </p:nvCxnSpPr>
        <p:spPr>
          <a:xfrm>
            <a:off x="302079" y="277586"/>
            <a:ext cx="114544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32B4A58-1E1B-4D01-9F61-78C780AB9E25}"/>
              </a:ext>
            </a:extLst>
          </p:cNvPr>
          <p:cNvCxnSpPr/>
          <p:nvPr userDrawn="1"/>
        </p:nvCxnSpPr>
        <p:spPr>
          <a:xfrm>
            <a:off x="302079" y="1066796"/>
            <a:ext cx="114544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76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584EB0-020D-442A-BFAE-F7348F048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137E-7225-4839-B035-0D28F7655C16}" type="datetimeFigureOut">
              <a:rPr lang="es-PE" smtClean="0"/>
              <a:t>13/11/2017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3FED255-AFCB-4C4F-A01A-993C97B32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C5B6FF3-C5EC-4651-964F-EED89DE08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5E53C-2FB0-4024-9727-4155767408C3}" type="slidenum">
              <a:rPr lang="es-PE" smtClean="0"/>
              <a:t>‹Nº›</a:t>
            </a:fld>
            <a:endParaRPr lang="es-PE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3E00142-4F36-4063-9C59-B3F82F2AE9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2079" y="395966"/>
            <a:ext cx="11454492" cy="536121"/>
          </a:xfrm>
        </p:spPr>
        <p:txBody>
          <a:bodyPr anchor="ctr">
            <a:noAutofit/>
          </a:bodyPr>
          <a:lstStyle>
            <a:lvl1pPr algn="l"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DE209E0-67A8-43DC-97D9-1153871BF75E}"/>
              </a:ext>
            </a:extLst>
          </p:cNvPr>
          <p:cNvCxnSpPr/>
          <p:nvPr userDrawn="1"/>
        </p:nvCxnSpPr>
        <p:spPr>
          <a:xfrm>
            <a:off x="302079" y="277586"/>
            <a:ext cx="114544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C8F274DD-EFCB-4E8E-A7FB-A3D2920FC702}"/>
              </a:ext>
            </a:extLst>
          </p:cNvPr>
          <p:cNvCxnSpPr/>
          <p:nvPr userDrawn="1"/>
        </p:nvCxnSpPr>
        <p:spPr>
          <a:xfrm>
            <a:off x="302079" y="1066796"/>
            <a:ext cx="114544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985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1F8D3A9-9E59-4A35-8C27-057A7215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52BC88-C3BD-48F6-9FA5-C682FA3AA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C17C1A-66E6-4324-A82E-245118AB1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C137E-7225-4839-B035-0D28F7655C16}" type="datetimeFigureOut">
              <a:rPr lang="es-PE" smtClean="0"/>
              <a:t>13/11/2017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5A574B-4888-4805-A460-3B6F53F9E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E76A53-5DC6-4CED-9AAC-08D044300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5E53C-2FB0-4024-9727-4155767408C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9287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E3134-9FDD-4298-B2CE-EF5DD421C3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DATA SCIENCE DRIVEN BUSINESS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1CEA0F-94B6-400E-B9C2-A6E269710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820" y="3094265"/>
            <a:ext cx="8237271" cy="2490106"/>
          </a:xfrm>
        </p:spPr>
        <p:txBody>
          <a:bodyPr/>
          <a:lstStyle/>
          <a:p>
            <a:r>
              <a:rPr lang="es-PE" dirty="0"/>
              <a:t>DATA SCIENCE DRIVEN BUSINESS</a:t>
            </a:r>
          </a:p>
          <a:p>
            <a:r>
              <a:rPr lang="es-PE" sz="3600" i="1" dirty="0"/>
              <a:t>Aplicación de Data </a:t>
            </a:r>
            <a:r>
              <a:rPr lang="es-PE" sz="3600" i="1" dirty="0" err="1"/>
              <a:t>Science</a:t>
            </a:r>
            <a:r>
              <a:rPr lang="es-PE" sz="3600" i="1" dirty="0"/>
              <a:t> en empresas peruanas</a:t>
            </a:r>
          </a:p>
        </p:txBody>
      </p:sp>
    </p:spTree>
    <p:extLst>
      <p:ext uri="{BB962C8B-B14F-4D97-AF65-F5344CB8AC3E}">
        <p14:creationId xmlns:p14="http://schemas.microsoft.com/office/powerpoint/2010/main" val="3756544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… EN LOS NEGOCIOS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2951CD-1C85-47D2-8BA0-C6F036819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710" y="1114720"/>
            <a:ext cx="7161229" cy="53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47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… EN LOS NEGOCIOS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E8161B-AB5E-4199-B46A-B460DF504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24" y="1456603"/>
            <a:ext cx="6889828" cy="382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33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… EN LOS NEGOCIOS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700F8A-B95E-4257-AB4B-FA80191D8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518" y="1672128"/>
            <a:ext cx="6110239" cy="33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03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CCD73-CCEE-4E07-A2D4-D36285F0AF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DATA SCIENCE DRIVEN COMPANIES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3FD064-301F-4CA5-93A2-C0A7B3930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/>
              <a:t>EXPECTATIVAS VS REALIDAD</a:t>
            </a:r>
          </a:p>
        </p:txBody>
      </p:sp>
    </p:spTree>
    <p:extLst>
      <p:ext uri="{BB962C8B-B14F-4D97-AF65-F5344CB8AC3E}">
        <p14:creationId xmlns:p14="http://schemas.microsoft.com/office/powerpoint/2010/main" val="2741282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EXPECTATIVAS VS REALIDAD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0D9085C-415B-4826-B5FD-55BD99C0253B}"/>
              </a:ext>
            </a:extLst>
          </p:cNvPr>
          <p:cNvSpPr txBox="1"/>
          <p:nvPr/>
        </p:nvSpPr>
        <p:spPr>
          <a:xfrm>
            <a:off x="311506" y="1385740"/>
            <a:ext cx="114450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La empresa…</a:t>
            </a:r>
          </a:p>
          <a:p>
            <a:endParaRPr lang="es-P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2400" dirty="0">
                <a:latin typeface="Arial" panose="020B0604020202020204" pitchFamily="34" charset="0"/>
                <a:cs typeface="Arial" panose="020B0604020202020204" pitchFamily="34" charset="0"/>
              </a:rPr>
              <a:t>… contratar un equipo y que empiecen a hacer “cosas”</a:t>
            </a:r>
          </a:p>
          <a:p>
            <a:endParaRPr lang="es-P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2400" dirty="0">
                <a:latin typeface="Arial" panose="020B0604020202020204" pitchFamily="34" charset="0"/>
                <a:cs typeface="Arial" panose="020B0604020202020204" pitchFamily="34" charset="0"/>
              </a:rPr>
              <a:t>… se piensa que contratando una persona o un equipo de data </a:t>
            </a:r>
            <a:r>
              <a:rPr lang="es-PE" sz="2400" dirty="0" err="1">
                <a:latin typeface="Arial" panose="020B0604020202020204" pitchFamily="34" charset="0"/>
                <a:cs typeface="Arial" panose="020B0604020202020204" pitchFamily="34" charset="0"/>
              </a:rPr>
              <a:t>scientist</a:t>
            </a:r>
            <a:r>
              <a:rPr lang="es-PE" sz="2400" dirty="0">
                <a:latin typeface="Arial" panose="020B0604020202020204" pitchFamily="34" charset="0"/>
                <a:cs typeface="Arial" panose="020B0604020202020204" pitchFamily="34" charset="0"/>
              </a:rPr>
              <a:t> se generará valor desde el primer día</a:t>
            </a:r>
          </a:p>
        </p:txBody>
      </p:sp>
    </p:spTree>
    <p:extLst>
      <p:ext uri="{BB962C8B-B14F-4D97-AF65-F5344CB8AC3E}">
        <p14:creationId xmlns:p14="http://schemas.microsoft.com/office/powerpoint/2010/main" val="2133677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EXPECTATIVAS VS REALIDAD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0D9085C-415B-4826-B5FD-55BD99C0253B}"/>
              </a:ext>
            </a:extLst>
          </p:cNvPr>
          <p:cNvSpPr txBox="1"/>
          <p:nvPr/>
        </p:nvSpPr>
        <p:spPr>
          <a:xfrm>
            <a:off x="302079" y="1385740"/>
            <a:ext cx="114450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Los data </a:t>
            </a:r>
            <a:r>
              <a:rPr lang="es-PE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scientists</a:t>
            </a:r>
            <a:r>
              <a:rPr lang="es-PE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endParaRPr lang="es-P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2400" dirty="0">
                <a:latin typeface="Arial" panose="020B0604020202020204" pitchFamily="34" charset="0"/>
                <a:cs typeface="Arial" panose="020B0604020202020204" pitchFamily="34" charset="0"/>
              </a:rPr>
              <a:t>… llegar a trabajar y tener todas las herramientas necesarias para empezar a hacer el trabajo</a:t>
            </a:r>
          </a:p>
          <a:p>
            <a:endParaRPr lang="es-P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2400" dirty="0">
                <a:latin typeface="Arial" panose="020B0604020202020204" pitchFamily="34" charset="0"/>
                <a:cs typeface="Arial" panose="020B0604020202020204" pitchFamily="34" charset="0"/>
              </a:rPr>
              <a:t>… data accesible y limpia</a:t>
            </a:r>
          </a:p>
          <a:p>
            <a:endParaRPr lang="es-P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2400" dirty="0">
                <a:latin typeface="Arial" panose="020B0604020202020204" pitchFamily="34" charset="0"/>
                <a:cs typeface="Arial" panose="020B0604020202020204" pitchFamily="34" charset="0"/>
              </a:rPr>
              <a:t>… muchos problemas/oportunidades desde el día uno</a:t>
            </a:r>
          </a:p>
          <a:p>
            <a:endParaRPr lang="es-P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2400" dirty="0">
                <a:latin typeface="Arial" panose="020B0604020202020204" pitchFamily="34" charset="0"/>
                <a:cs typeface="Arial" panose="020B0604020202020204" pitchFamily="34" charset="0"/>
              </a:rPr>
              <a:t>… desarrollar modelos robustos e investigar nuevas tecnologías todos los días</a:t>
            </a:r>
          </a:p>
        </p:txBody>
      </p:sp>
    </p:spTree>
    <p:extLst>
      <p:ext uri="{BB962C8B-B14F-4D97-AF65-F5344CB8AC3E}">
        <p14:creationId xmlns:p14="http://schemas.microsoft.com/office/powerpoint/2010/main" val="2041936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EXPECTATIVAS VS REALIDAD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CE877DC-BA3A-4ABF-8AF5-12CB7E458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02" y="2132013"/>
            <a:ext cx="8572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6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EXPECTATIVAS VS REALIDAD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A1D2B8-1C4B-470D-91B4-0A9749630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955" y="2271010"/>
            <a:ext cx="7682371" cy="238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4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EXPECTATIVAS VS REALIDAD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85F19D-3CE0-41A1-828C-6B95D98BC1F1}"/>
              </a:ext>
            </a:extLst>
          </p:cNvPr>
          <p:cNvSpPr txBox="1"/>
          <p:nvPr/>
        </p:nvSpPr>
        <p:spPr>
          <a:xfrm>
            <a:off x="433633" y="1772236"/>
            <a:ext cx="113229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… 44%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executives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said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organizations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derivering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  <a:endParaRPr lang="es-P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87511D8-0AC3-47AF-813F-240B3FE453C3}"/>
              </a:ext>
            </a:extLst>
          </p:cNvPr>
          <p:cNvSpPr/>
          <p:nvPr/>
        </p:nvSpPr>
        <p:spPr>
          <a:xfrm>
            <a:off x="302079" y="4616949"/>
            <a:ext cx="114544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14%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rated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organizations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highly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ability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act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quickle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es-P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4000" dirty="0" err="1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endParaRPr lang="es-P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1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EXPECTATIVAS VS REALIDAD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034988D7-0BA2-4C7D-9BE1-F6501E27CC09}"/>
              </a:ext>
            </a:extLst>
          </p:cNvPr>
          <p:cNvSpPr/>
          <p:nvPr/>
        </p:nvSpPr>
        <p:spPr>
          <a:xfrm>
            <a:off x="2196445" y="1800520"/>
            <a:ext cx="4320000" cy="432000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8519310-29F8-4422-BC1D-F498C4D5DC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233447" y="1800520"/>
            <a:ext cx="4320000" cy="432000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309D4534-F10D-4955-A492-003815E83334}"/>
              </a:ext>
            </a:extLst>
          </p:cNvPr>
          <p:cNvSpPr/>
          <p:nvPr/>
        </p:nvSpPr>
        <p:spPr>
          <a:xfrm>
            <a:off x="9652077" y="2093917"/>
            <a:ext cx="1329179" cy="575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6BE4751E-CBEA-46DE-846F-87F433FD45B3}"/>
              </a:ext>
            </a:extLst>
          </p:cNvPr>
          <p:cNvSpPr/>
          <p:nvPr/>
        </p:nvSpPr>
        <p:spPr>
          <a:xfrm rot="10800000">
            <a:off x="1071892" y="2099525"/>
            <a:ext cx="1329179" cy="575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10E3E1B-A78E-41B4-AEDD-0D2A4FDEBFA4}"/>
              </a:ext>
            </a:extLst>
          </p:cNvPr>
          <p:cNvSpPr txBox="1"/>
          <p:nvPr/>
        </p:nvSpPr>
        <p:spPr>
          <a:xfrm>
            <a:off x="472328" y="1508131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>
                <a:latin typeface="Arial" panose="020B0604020202020204" pitchFamily="34" charset="0"/>
                <a:cs typeface="Arial" panose="020B0604020202020204" pitchFamily="34" charset="0"/>
              </a:rPr>
              <a:t>Negocios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A2B0936-CD71-44F7-BCA7-E245BB612C7D}"/>
              </a:ext>
            </a:extLst>
          </p:cNvPr>
          <p:cNvSpPr txBox="1"/>
          <p:nvPr/>
        </p:nvSpPr>
        <p:spPr>
          <a:xfrm>
            <a:off x="9186420" y="1508132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PE" sz="3200" dirty="0" err="1">
                <a:latin typeface="Arial" panose="020B0604020202020204" pitchFamily="34" charset="0"/>
                <a:cs typeface="Arial" panose="020B0604020202020204" pitchFamily="34" charset="0"/>
              </a:rPr>
              <a:t>Scientists</a:t>
            </a:r>
            <a:endParaRPr lang="es-P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594B426-519E-48B5-81B7-3324CB134B1D}"/>
              </a:ext>
            </a:extLst>
          </p:cNvPr>
          <p:cNvSpPr txBox="1"/>
          <p:nvPr/>
        </p:nvSpPr>
        <p:spPr>
          <a:xfrm>
            <a:off x="7372889" y="420574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EAFEC5-FD7C-45B0-8B7D-6D90822CAC85}"/>
              </a:ext>
            </a:extLst>
          </p:cNvPr>
          <p:cNvSpPr txBox="1"/>
          <p:nvPr/>
        </p:nvSpPr>
        <p:spPr>
          <a:xfrm>
            <a:off x="3362231" y="420574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0259D6D-C4BF-46DC-8623-C60370DA65B6}"/>
              </a:ext>
            </a:extLst>
          </p:cNvPr>
          <p:cNvSpPr txBox="1"/>
          <p:nvPr/>
        </p:nvSpPr>
        <p:spPr>
          <a:xfrm>
            <a:off x="3198725" y="3309858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32EF67D-A25B-4F6B-8B86-E9DC78257702}"/>
              </a:ext>
            </a:extLst>
          </p:cNvPr>
          <p:cNvSpPr txBox="1"/>
          <p:nvPr/>
        </p:nvSpPr>
        <p:spPr>
          <a:xfrm>
            <a:off x="7319990" y="3309858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>
                <a:latin typeface="Arial" panose="020B0604020202020204" pitchFamily="34" charset="0"/>
                <a:cs typeface="Arial" panose="020B0604020202020204" pitchFamily="34" charset="0"/>
              </a:rPr>
              <a:t>Ciencia</a:t>
            </a:r>
          </a:p>
        </p:txBody>
      </p:sp>
    </p:spTree>
    <p:extLst>
      <p:ext uri="{BB962C8B-B14F-4D97-AF65-F5344CB8AC3E}">
        <p14:creationId xmlns:p14="http://schemas.microsoft.com/office/powerpoint/2010/main" val="3714341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4ECD6-FDC0-4C9A-B880-F026C4A3B7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AGENDA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59BA4E8-DA91-463B-B7F6-8AEB5A612E2B}"/>
              </a:ext>
            </a:extLst>
          </p:cNvPr>
          <p:cNvSpPr txBox="1"/>
          <p:nvPr/>
        </p:nvSpPr>
        <p:spPr>
          <a:xfrm>
            <a:off x="302079" y="1738184"/>
            <a:ext cx="780386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15963" indent="-715963">
              <a:buAutoNum type="romanUcPeriod"/>
            </a:pPr>
            <a:r>
              <a:rPr lang="es-PE" sz="3200" dirty="0">
                <a:latin typeface="Arial" panose="020B0604020202020204" pitchFamily="34" charset="0"/>
                <a:cs typeface="Arial" panose="020B0604020202020204" pitchFamily="34" charset="0"/>
              </a:rPr>
              <a:t>¿QUE ES DATA SCIENCE?</a:t>
            </a:r>
          </a:p>
          <a:p>
            <a:pPr marL="715963" indent="-715963">
              <a:buAutoNum type="romanUcPeriod"/>
            </a:pPr>
            <a:r>
              <a:rPr lang="es-PE" sz="3200" dirty="0">
                <a:latin typeface="Arial" panose="020B0604020202020204" pitchFamily="34" charset="0"/>
                <a:cs typeface="Arial" panose="020B0604020202020204" pitchFamily="34" charset="0"/>
              </a:rPr>
              <a:t>DATA SCIENCE EN LOS NEGOCIOS</a:t>
            </a:r>
          </a:p>
          <a:p>
            <a:pPr marL="715963" indent="-715963">
              <a:buAutoNum type="romanUcPeriod"/>
            </a:pPr>
            <a:r>
              <a:rPr lang="es-PE" sz="3200" dirty="0">
                <a:latin typeface="Arial" panose="020B0604020202020204" pitchFamily="34" charset="0"/>
                <a:cs typeface="Arial" panose="020B0604020202020204" pitchFamily="34" charset="0"/>
              </a:rPr>
              <a:t>EXPECTATIVA VS REALIDAD</a:t>
            </a:r>
          </a:p>
          <a:p>
            <a:pPr marL="715963" indent="-715963">
              <a:buAutoNum type="romanUcPeriod"/>
            </a:pPr>
            <a:r>
              <a:rPr lang="es-PE" sz="3200" dirty="0">
                <a:latin typeface="Arial" panose="020B0604020202020204" pitchFamily="34" charset="0"/>
                <a:cs typeface="Arial" panose="020B0604020202020204" pitchFamily="34" charset="0"/>
              </a:rPr>
              <a:t>PROCESO DE DATA SCIENCE</a:t>
            </a:r>
          </a:p>
          <a:p>
            <a:pPr marL="715963" indent="-715963">
              <a:buAutoNum type="romanUcPeriod"/>
            </a:pPr>
            <a:r>
              <a:rPr lang="es-PE" sz="3200" dirty="0">
                <a:latin typeface="Arial" panose="020B0604020202020204" pitchFamily="34" charset="0"/>
                <a:cs typeface="Arial" panose="020B0604020202020204" pitchFamily="34" charset="0"/>
              </a:rPr>
              <a:t>OPORTUNITY VS POSSIBILITY GAP</a:t>
            </a:r>
          </a:p>
          <a:p>
            <a:pPr marL="715963" indent="-715963">
              <a:buAutoNum type="romanUcPeriod"/>
            </a:pPr>
            <a:r>
              <a:rPr lang="es-PE" sz="3200" dirty="0">
                <a:latin typeface="Arial" panose="020B0604020202020204" pitchFamily="34" charset="0"/>
                <a:cs typeface="Arial" panose="020B0604020202020204" pitchFamily="34" charset="0"/>
              </a:rPr>
              <a:t>CASOS APLICADOS</a:t>
            </a:r>
          </a:p>
        </p:txBody>
      </p:sp>
    </p:spTree>
    <p:extLst>
      <p:ext uri="{BB962C8B-B14F-4D97-AF65-F5344CB8AC3E}">
        <p14:creationId xmlns:p14="http://schemas.microsoft.com/office/powerpoint/2010/main" val="3536161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CCD73-CCEE-4E07-A2D4-D36285F0AF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DATA SCIENCE DRIVEN COMPANIES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3FD064-301F-4CA5-93A2-C0A7B3930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/>
              <a:t>PROCESO DE DATA SCIENCE</a:t>
            </a:r>
          </a:p>
        </p:txBody>
      </p:sp>
    </p:spTree>
    <p:extLst>
      <p:ext uri="{BB962C8B-B14F-4D97-AF65-F5344CB8AC3E}">
        <p14:creationId xmlns:p14="http://schemas.microsoft.com/office/powerpoint/2010/main" val="195649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PROCESO DE DATA SCIENCE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FFA0F2C8-317E-4548-824D-9FFB8C2F1C51}"/>
              </a:ext>
            </a:extLst>
          </p:cNvPr>
          <p:cNvSpPr/>
          <p:nvPr/>
        </p:nvSpPr>
        <p:spPr>
          <a:xfrm>
            <a:off x="452486" y="1819373"/>
            <a:ext cx="2696066" cy="1102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4E861E7-2291-456E-8018-EB0CEF3E3051}"/>
              </a:ext>
            </a:extLst>
          </p:cNvPr>
          <p:cNvSpPr/>
          <p:nvPr/>
        </p:nvSpPr>
        <p:spPr>
          <a:xfrm>
            <a:off x="4387605" y="1819373"/>
            <a:ext cx="2696066" cy="1102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PRIORIZAR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19D3637-3962-48EB-8B39-1F68FE2F03BE}"/>
              </a:ext>
            </a:extLst>
          </p:cNvPr>
          <p:cNvSpPr/>
          <p:nvPr/>
        </p:nvSpPr>
        <p:spPr>
          <a:xfrm>
            <a:off x="8322724" y="1819373"/>
            <a:ext cx="2696066" cy="1102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EXPLORAR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1C8C999-5873-445F-AB74-0C116637FC13}"/>
              </a:ext>
            </a:extLst>
          </p:cNvPr>
          <p:cNvSpPr/>
          <p:nvPr/>
        </p:nvSpPr>
        <p:spPr>
          <a:xfrm>
            <a:off x="452486" y="4224779"/>
            <a:ext cx="2696066" cy="1102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MODELAR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D749D11-8BE5-4939-AF62-740E2AA0CE5F}"/>
              </a:ext>
            </a:extLst>
          </p:cNvPr>
          <p:cNvSpPr/>
          <p:nvPr/>
        </p:nvSpPr>
        <p:spPr>
          <a:xfrm>
            <a:off x="4387605" y="4224779"/>
            <a:ext cx="2696066" cy="1102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PROTOTIPOS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A15E3CB-65ED-4ADD-9A06-457EC0B6CDE9}"/>
              </a:ext>
            </a:extLst>
          </p:cNvPr>
          <p:cNvSpPr/>
          <p:nvPr/>
        </p:nvSpPr>
        <p:spPr>
          <a:xfrm>
            <a:off x="8322724" y="4224779"/>
            <a:ext cx="2696066" cy="1102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DESPLIEGUE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6E7CF45-6DD2-4313-846F-D89339CF8B9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148552" y="2370841"/>
            <a:ext cx="1239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CB21CF06-6C2D-4455-BA97-986259D948C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083671" y="2370841"/>
            <a:ext cx="1239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E6203A26-38BE-4122-B74B-2F0B5ACE013C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5400000">
            <a:off x="5084403" y="-361575"/>
            <a:ext cx="1302470" cy="78702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369E218-FA58-47F3-B663-BEA477B512C0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148552" y="4776247"/>
            <a:ext cx="1239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1303041D-F5D4-4C02-B9D3-7F5DC8BBE84A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7083671" y="4776247"/>
            <a:ext cx="1239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363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PROCESO DE DATA SCIENCE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D4B6D5B-15EA-4F9D-9969-B41A4B5EC3AD}"/>
              </a:ext>
            </a:extLst>
          </p:cNvPr>
          <p:cNvSpPr txBox="1"/>
          <p:nvPr/>
        </p:nvSpPr>
        <p:spPr>
          <a:xfrm>
            <a:off x="841829" y="1582057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0334942-4B65-43EA-B7E2-AB4E391D209B}"/>
              </a:ext>
            </a:extLst>
          </p:cNvPr>
          <p:cNvSpPr txBox="1"/>
          <p:nvPr/>
        </p:nvSpPr>
        <p:spPr>
          <a:xfrm>
            <a:off x="841829" y="2755247"/>
            <a:ext cx="380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>
                <a:latin typeface="Arial" panose="020B0604020202020204" pitchFamily="34" charset="0"/>
                <a:cs typeface="Arial" panose="020B0604020202020204" pitchFamily="34" charset="0"/>
              </a:rPr>
              <a:t>Métrica de Verificación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E3D2EC9-3D5F-4028-AD3E-F4EE2EE9A5AF}"/>
              </a:ext>
            </a:extLst>
          </p:cNvPr>
          <p:cNvSpPr txBox="1"/>
          <p:nvPr/>
        </p:nvSpPr>
        <p:spPr>
          <a:xfrm>
            <a:off x="841829" y="3928437"/>
            <a:ext cx="1965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>
                <a:latin typeface="Arial" panose="020B0604020202020204" pitchFamily="34" charset="0"/>
                <a:cs typeface="Arial" panose="020B0604020202020204" pitchFamily="34" charset="0"/>
              </a:rPr>
              <a:t>Relevancia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7189F7D-A04A-422A-8DCB-9AAB406C4D31}"/>
              </a:ext>
            </a:extLst>
          </p:cNvPr>
          <p:cNvSpPr txBox="1"/>
          <p:nvPr/>
        </p:nvSpPr>
        <p:spPr>
          <a:xfrm>
            <a:off x="841829" y="5101627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>
                <a:latin typeface="Arial" panose="020B0604020202020204" pitchFamily="34" charset="0"/>
                <a:cs typeface="Arial" panose="020B0604020202020204" pitchFamily="34" charset="0"/>
              </a:rPr>
              <a:t>Impacto</a:t>
            </a:r>
          </a:p>
        </p:txBody>
      </p:sp>
    </p:spTree>
    <p:extLst>
      <p:ext uri="{BB962C8B-B14F-4D97-AF65-F5344CB8AC3E}">
        <p14:creationId xmlns:p14="http://schemas.microsoft.com/office/powerpoint/2010/main" val="3369656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PROCESO DE DATA SCIENCE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98ACA0-4709-4851-99CD-4B71973DC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43"/>
          <a:stretch/>
        </p:blipFill>
        <p:spPr>
          <a:xfrm>
            <a:off x="1053658" y="1208629"/>
            <a:ext cx="9796594" cy="549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6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PROCESO DE DATA SCIENCE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5B92DE-DEE6-48CA-A199-B4E1C8EC08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31710" r="59330" b="9477"/>
          <a:stretch/>
        </p:blipFill>
        <p:spPr>
          <a:xfrm>
            <a:off x="1108534" y="1583704"/>
            <a:ext cx="9192035" cy="44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37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PROCESO DE DATA SCIENCE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034988D7-0BA2-4C7D-9BE1-F6501E27CC09}"/>
              </a:ext>
            </a:extLst>
          </p:cNvPr>
          <p:cNvSpPr/>
          <p:nvPr/>
        </p:nvSpPr>
        <p:spPr>
          <a:xfrm>
            <a:off x="2196445" y="1350580"/>
            <a:ext cx="3600000" cy="360000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8519310-29F8-4422-BC1D-F498C4D5DC1D}"/>
              </a:ext>
            </a:extLst>
          </p:cNvPr>
          <p:cNvSpPr/>
          <p:nvPr/>
        </p:nvSpPr>
        <p:spPr>
          <a:xfrm>
            <a:off x="5233447" y="1350580"/>
            <a:ext cx="3600000" cy="360000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0259D6D-C4BF-46DC-8623-C60370DA65B6}"/>
              </a:ext>
            </a:extLst>
          </p:cNvPr>
          <p:cNvSpPr txBox="1"/>
          <p:nvPr/>
        </p:nvSpPr>
        <p:spPr>
          <a:xfrm>
            <a:off x="3198725" y="2859918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32EF67D-A25B-4F6B-8B86-E9DC78257702}"/>
              </a:ext>
            </a:extLst>
          </p:cNvPr>
          <p:cNvSpPr txBox="1"/>
          <p:nvPr/>
        </p:nvSpPr>
        <p:spPr>
          <a:xfrm>
            <a:off x="7319990" y="2859918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>
                <a:latin typeface="Arial" panose="020B0604020202020204" pitchFamily="34" charset="0"/>
                <a:cs typeface="Arial" panose="020B0604020202020204" pitchFamily="34" charset="0"/>
              </a:rPr>
              <a:t>Ciencia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60D5509-FBBB-431F-8BD8-40192681EDF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935638" y="3090750"/>
            <a:ext cx="3600000" cy="360000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20E12FA-1D84-43E2-BE73-5D795376077F}"/>
              </a:ext>
            </a:extLst>
          </p:cNvPr>
          <p:cNvSpPr txBox="1"/>
          <p:nvPr/>
        </p:nvSpPr>
        <p:spPr>
          <a:xfrm>
            <a:off x="5128741" y="518141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</a:p>
        </p:txBody>
      </p:sp>
    </p:spTree>
    <p:extLst>
      <p:ext uri="{BB962C8B-B14F-4D97-AF65-F5344CB8AC3E}">
        <p14:creationId xmlns:p14="http://schemas.microsoft.com/office/powerpoint/2010/main" val="1209209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CCD73-CCEE-4E07-A2D4-D36285F0AF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DATA SCIENCE DRIVEN COMPANIES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3FD064-301F-4CA5-93A2-C0A7B3930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/>
              <a:t>PERFORMANCE VS POSSIBILITY GAP</a:t>
            </a:r>
          </a:p>
        </p:txBody>
      </p:sp>
    </p:spTree>
    <p:extLst>
      <p:ext uri="{BB962C8B-B14F-4D97-AF65-F5344CB8AC3E}">
        <p14:creationId xmlns:p14="http://schemas.microsoft.com/office/powerpoint/2010/main" val="3508060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PERFORMANCE VS POSSIBILITY GAP</a:t>
            </a:r>
          </a:p>
        </p:txBody>
      </p:sp>
      <p:sp>
        <p:nvSpPr>
          <p:cNvPr id="3" name="Cube 59">
            <a:extLst>
              <a:ext uri="{FF2B5EF4-FFF2-40B4-BE49-F238E27FC236}">
                <a16:creationId xmlns:a16="http://schemas.microsoft.com/office/drawing/2014/main" id="{98653166-4827-4BBE-A859-E60C4F719755}"/>
              </a:ext>
            </a:extLst>
          </p:cNvPr>
          <p:cNvSpPr/>
          <p:nvPr/>
        </p:nvSpPr>
        <p:spPr>
          <a:xfrm flipH="1">
            <a:off x="7713329" y="1561925"/>
            <a:ext cx="2520000" cy="2520000"/>
          </a:xfrm>
          <a:prstGeom prst="cube">
            <a:avLst/>
          </a:prstGeom>
          <a:solidFill>
            <a:srgbClr val="4F81B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otham"/>
                <a:cs typeface="Arial" panose="020B0604020202020204" pitchFamily="34" charset="0"/>
                <a:sym typeface="Gotham"/>
              </a:rPr>
              <a:t>Competition </a:t>
            </a:r>
          </a:p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otham"/>
                <a:cs typeface="Arial" panose="020B0604020202020204" pitchFamily="34" charset="0"/>
                <a:sym typeface="Gotham"/>
              </a:rPr>
              <a:t>for the future</a:t>
            </a:r>
          </a:p>
        </p:txBody>
      </p:sp>
      <p:sp>
        <p:nvSpPr>
          <p:cNvPr id="4" name="Cube 55">
            <a:extLst>
              <a:ext uri="{FF2B5EF4-FFF2-40B4-BE49-F238E27FC236}">
                <a16:creationId xmlns:a16="http://schemas.microsoft.com/office/drawing/2014/main" id="{F5039409-88B2-4DCC-BC66-39B821E01EBD}"/>
              </a:ext>
            </a:extLst>
          </p:cNvPr>
          <p:cNvSpPr/>
          <p:nvPr/>
        </p:nvSpPr>
        <p:spPr>
          <a:xfrm>
            <a:off x="849897" y="1561925"/>
            <a:ext cx="2520000" cy="2520000"/>
          </a:xfrm>
          <a:prstGeom prst="cube">
            <a:avLst/>
          </a:prstGeom>
          <a:solidFill>
            <a:srgbClr val="33993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otham"/>
                <a:cs typeface="Arial" panose="020B0604020202020204" pitchFamily="34" charset="0"/>
                <a:sym typeface="Gotham"/>
              </a:rPr>
              <a:t>Competition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otham"/>
                <a:cs typeface="Arial" panose="020B0604020202020204" pitchFamily="34" charset="0"/>
                <a:sym typeface="Gotham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otham"/>
                <a:cs typeface="Arial" panose="020B0604020202020204" pitchFamily="34" charset="0"/>
                <a:sym typeface="Gotham"/>
              </a:rPr>
              <a:t>for the present</a:t>
            </a:r>
          </a:p>
        </p:txBody>
      </p:sp>
      <p:sp>
        <p:nvSpPr>
          <p:cNvPr id="5" name="Cube 57">
            <a:extLst>
              <a:ext uri="{FF2B5EF4-FFF2-40B4-BE49-F238E27FC236}">
                <a16:creationId xmlns:a16="http://schemas.microsoft.com/office/drawing/2014/main" id="{CE20BE76-614A-4D0B-99E0-A324AB2EF2F3}"/>
              </a:ext>
            </a:extLst>
          </p:cNvPr>
          <p:cNvSpPr/>
          <p:nvPr/>
        </p:nvSpPr>
        <p:spPr>
          <a:xfrm flipH="1">
            <a:off x="2594864" y="3473672"/>
            <a:ext cx="2520000" cy="2520000"/>
          </a:xfrm>
          <a:prstGeom prst="cube">
            <a:avLst/>
          </a:prstGeom>
          <a:solidFill>
            <a:srgbClr val="33993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Performance Gap</a:t>
            </a:r>
          </a:p>
        </p:txBody>
      </p:sp>
      <p:sp>
        <p:nvSpPr>
          <p:cNvPr id="6" name="Cube 60">
            <a:extLst>
              <a:ext uri="{FF2B5EF4-FFF2-40B4-BE49-F238E27FC236}">
                <a16:creationId xmlns:a16="http://schemas.microsoft.com/office/drawing/2014/main" id="{40441189-C433-425C-A7AD-239BFB71278A}"/>
              </a:ext>
            </a:extLst>
          </p:cNvPr>
          <p:cNvSpPr/>
          <p:nvPr/>
        </p:nvSpPr>
        <p:spPr>
          <a:xfrm>
            <a:off x="5968362" y="3422607"/>
            <a:ext cx="2520000" cy="2520000"/>
          </a:xfrm>
          <a:prstGeom prst="cube">
            <a:avLst/>
          </a:prstGeom>
          <a:solidFill>
            <a:srgbClr val="4F6E9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Possibility Gap</a:t>
            </a:r>
          </a:p>
        </p:txBody>
      </p:sp>
    </p:spTree>
    <p:extLst>
      <p:ext uri="{BB962C8B-B14F-4D97-AF65-F5344CB8AC3E}">
        <p14:creationId xmlns:p14="http://schemas.microsoft.com/office/powerpoint/2010/main" val="101143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PERFORMANCE VS POSSIBILITY GAP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6BD239-B698-4907-90F6-5957D4DB9B8E}"/>
              </a:ext>
            </a:extLst>
          </p:cNvPr>
          <p:cNvSpPr txBox="1"/>
          <p:nvPr/>
        </p:nvSpPr>
        <p:spPr>
          <a:xfrm>
            <a:off x="5141565" y="1668545"/>
            <a:ext cx="1188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dirty="0">
                <a:latin typeface="Arial" panose="020B0604020202020204" pitchFamily="34" charset="0"/>
                <a:cs typeface="Arial" panose="020B0604020202020204" pitchFamily="34" charset="0"/>
              </a:rPr>
              <a:t>ROI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9ED9DC-85FE-41EF-B4DD-9C5FF9C4AF9B}"/>
              </a:ext>
            </a:extLst>
          </p:cNvPr>
          <p:cNvSpPr txBox="1"/>
          <p:nvPr/>
        </p:nvSpPr>
        <p:spPr>
          <a:xfrm>
            <a:off x="302079" y="3063711"/>
            <a:ext cx="11454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>
                <a:latin typeface="Arial" panose="020B0604020202020204" pitchFamily="34" charset="0"/>
                <a:cs typeface="Arial" panose="020B0604020202020204" pitchFamily="34" charset="0"/>
              </a:rPr>
              <a:t>En algunas oportunidades es sencillo poder conocer el valor potencial de un proyecto de data </a:t>
            </a:r>
            <a:r>
              <a:rPr lang="es-PE" sz="2800" dirty="0" err="1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endParaRPr lang="es-P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E43795A-30B9-4A90-A247-877B0382D2A7}"/>
              </a:ext>
            </a:extLst>
          </p:cNvPr>
          <p:cNvSpPr txBox="1"/>
          <p:nvPr/>
        </p:nvSpPr>
        <p:spPr>
          <a:xfrm>
            <a:off x="2007911" y="4949072"/>
            <a:ext cx="2168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>
                <a:latin typeface="Arial" panose="020B0604020202020204" pitchFamily="34" charset="0"/>
                <a:cs typeface="Arial" panose="020B0604020202020204" pitchFamily="34" charset="0"/>
              </a:rPr>
              <a:t>Potenciales Ingresos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6B40194-1A7D-40C8-9A16-C94EEF7F7B3B}"/>
              </a:ext>
            </a:extLst>
          </p:cNvPr>
          <p:cNvSpPr txBox="1"/>
          <p:nvPr/>
        </p:nvSpPr>
        <p:spPr>
          <a:xfrm>
            <a:off x="4651556" y="4949071"/>
            <a:ext cx="2168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>
                <a:latin typeface="Arial" panose="020B0604020202020204" pitchFamily="34" charset="0"/>
                <a:cs typeface="Arial" panose="020B0604020202020204" pitchFamily="34" charset="0"/>
              </a:rPr>
              <a:t>Potenciales Costos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3CBAFA78-6460-4DD1-BED1-F648B0CFFEA4}"/>
              </a:ext>
            </a:extLst>
          </p:cNvPr>
          <p:cNvSpPr/>
          <p:nvPr/>
        </p:nvSpPr>
        <p:spPr>
          <a:xfrm>
            <a:off x="7645139" y="5067624"/>
            <a:ext cx="801278" cy="593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0BC966D-AA72-4CCD-93DE-DAAE98FF70F7}"/>
              </a:ext>
            </a:extLst>
          </p:cNvPr>
          <p:cNvSpPr txBox="1"/>
          <p:nvPr/>
        </p:nvSpPr>
        <p:spPr>
          <a:xfrm>
            <a:off x="9338064" y="4892072"/>
            <a:ext cx="1188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dirty="0">
                <a:latin typeface="Arial" panose="020B0604020202020204" pitchFamily="34" charset="0"/>
                <a:cs typeface="Arial" panose="020B0604020202020204" pitchFamily="34" charset="0"/>
              </a:rPr>
              <a:t>ROI</a:t>
            </a:r>
          </a:p>
        </p:txBody>
      </p:sp>
    </p:spTree>
    <p:extLst>
      <p:ext uri="{BB962C8B-B14F-4D97-AF65-F5344CB8AC3E}">
        <p14:creationId xmlns:p14="http://schemas.microsoft.com/office/powerpoint/2010/main" val="798375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PERFORMANCE VS POSSIBILITY GAP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A15F100-BD8F-41F4-A0AD-CFC5731E43F7}"/>
              </a:ext>
            </a:extLst>
          </p:cNvPr>
          <p:cNvSpPr txBox="1"/>
          <p:nvPr/>
        </p:nvSpPr>
        <p:spPr>
          <a:xfrm>
            <a:off x="302079" y="1168924"/>
            <a:ext cx="1145449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>
                <a:latin typeface="Arial" panose="020B0604020202020204" pitchFamily="34" charset="0"/>
                <a:cs typeface="Arial" panose="020B0604020202020204" pitchFamily="34" charset="0"/>
              </a:rPr>
              <a:t>En otras oportunidades no</a:t>
            </a:r>
          </a:p>
          <a:p>
            <a:endParaRPr lang="es-P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2800" dirty="0">
                <a:latin typeface="Arial" panose="020B0604020202020204" pitchFamily="34" charset="0"/>
                <a:cs typeface="Arial" panose="020B0604020202020204" pitchFamily="34" charset="0"/>
              </a:rPr>
              <a:t>… tengo gran cantidad de información, que puedo hacer</a:t>
            </a:r>
          </a:p>
          <a:p>
            <a:endParaRPr lang="es-P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P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2800" dirty="0">
                <a:latin typeface="Arial" panose="020B0604020202020204" pitchFamily="34" charset="0"/>
                <a:cs typeface="Arial" panose="020B0604020202020204" pitchFamily="34" charset="0"/>
              </a:rPr>
              <a:t>… en que puedo usar esta nueva tecnología</a:t>
            </a:r>
          </a:p>
          <a:p>
            <a:endParaRPr lang="es-P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P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2800" dirty="0">
                <a:latin typeface="Arial" panose="020B0604020202020204" pitchFamily="34" charset="0"/>
                <a:cs typeface="Arial" panose="020B0604020202020204" pitchFamily="34" charset="0"/>
              </a:rPr>
              <a:t>… como puedo recolectar más información de potenciales clientes</a:t>
            </a:r>
          </a:p>
          <a:p>
            <a:endParaRPr lang="es-P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P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2800" dirty="0">
                <a:latin typeface="Arial" panose="020B0604020202020204" pitchFamily="34" charset="0"/>
                <a:cs typeface="Arial" panose="020B0604020202020204" pitchFamily="34" charset="0"/>
              </a:rPr>
              <a:t>… otros</a:t>
            </a:r>
          </a:p>
        </p:txBody>
      </p:sp>
    </p:spTree>
    <p:extLst>
      <p:ext uri="{BB962C8B-B14F-4D97-AF65-F5344CB8AC3E}">
        <p14:creationId xmlns:p14="http://schemas.microsoft.com/office/powerpoint/2010/main" val="71024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CCD73-CCEE-4E07-A2D4-D36285F0AF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DATA SCIENCE DRIVEN COMPANIES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3FD064-301F-4CA5-93A2-C0A7B3930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/>
              <a:t>¿QUÉ ES DATA SCIENCE?</a:t>
            </a:r>
          </a:p>
        </p:txBody>
      </p:sp>
    </p:spTree>
    <p:extLst>
      <p:ext uri="{BB962C8B-B14F-4D97-AF65-F5344CB8AC3E}">
        <p14:creationId xmlns:p14="http://schemas.microsoft.com/office/powerpoint/2010/main" val="734021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CCD73-CCEE-4E07-A2D4-D36285F0AF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DATA SCIENCE DRIVEN COMPANIES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3FD064-301F-4CA5-93A2-C0A7B3930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/>
              <a:t>CASOS</a:t>
            </a:r>
          </a:p>
        </p:txBody>
      </p:sp>
    </p:spTree>
    <p:extLst>
      <p:ext uri="{BB962C8B-B14F-4D97-AF65-F5344CB8AC3E}">
        <p14:creationId xmlns:p14="http://schemas.microsoft.com/office/powerpoint/2010/main" val="216586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CASOS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10EFE21F-40C2-4E26-BB0D-B67C147C84E3}"/>
              </a:ext>
            </a:extLst>
          </p:cNvPr>
          <p:cNvSpPr/>
          <p:nvPr/>
        </p:nvSpPr>
        <p:spPr>
          <a:xfrm>
            <a:off x="744718" y="2758503"/>
            <a:ext cx="28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PREDICCIÓN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8D3BB80-1C7E-4F3C-A889-84520A296147}"/>
              </a:ext>
            </a:extLst>
          </p:cNvPr>
          <p:cNvSpPr/>
          <p:nvPr/>
        </p:nvSpPr>
        <p:spPr>
          <a:xfrm>
            <a:off x="4349898" y="2758501"/>
            <a:ext cx="28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OPTIMIZACIÓN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460328C-649F-46A9-9BA6-E6FD71C26EE0}"/>
              </a:ext>
            </a:extLst>
          </p:cNvPr>
          <p:cNvSpPr/>
          <p:nvPr/>
        </p:nvSpPr>
        <p:spPr>
          <a:xfrm>
            <a:off x="7955078" y="2758501"/>
            <a:ext cx="2880000" cy="14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EXPERIMENTACIÓN</a:t>
            </a:r>
          </a:p>
        </p:txBody>
      </p:sp>
    </p:spTree>
    <p:extLst>
      <p:ext uri="{BB962C8B-B14F-4D97-AF65-F5344CB8AC3E}">
        <p14:creationId xmlns:p14="http://schemas.microsoft.com/office/powerpoint/2010/main" val="2459356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CASOS</a:t>
            </a:r>
          </a:p>
        </p:txBody>
      </p:sp>
    </p:spTree>
    <p:extLst>
      <p:ext uri="{BB962C8B-B14F-4D97-AF65-F5344CB8AC3E}">
        <p14:creationId xmlns:p14="http://schemas.microsoft.com/office/powerpoint/2010/main" val="2204330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CASOS</a:t>
            </a:r>
          </a:p>
        </p:txBody>
      </p:sp>
    </p:spTree>
    <p:extLst>
      <p:ext uri="{BB962C8B-B14F-4D97-AF65-F5344CB8AC3E}">
        <p14:creationId xmlns:p14="http://schemas.microsoft.com/office/powerpoint/2010/main" val="2829724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CASOS</a:t>
            </a:r>
          </a:p>
        </p:txBody>
      </p:sp>
    </p:spTree>
    <p:extLst>
      <p:ext uri="{BB962C8B-B14F-4D97-AF65-F5344CB8AC3E}">
        <p14:creationId xmlns:p14="http://schemas.microsoft.com/office/powerpoint/2010/main" val="1956392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CASOS</a:t>
            </a:r>
          </a:p>
        </p:txBody>
      </p:sp>
    </p:spTree>
    <p:extLst>
      <p:ext uri="{BB962C8B-B14F-4D97-AF65-F5344CB8AC3E}">
        <p14:creationId xmlns:p14="http://schemas.microsoft.com/office/powerpoint/2010/main" val="2415556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62100-E9C2-4850-AA1E-C9E02DC984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¿QUÉ ES DATA SCIENCE?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61BE8A-424A-4FB7-8AF1-7E8CDC6EAEE4}"/>
              </a:ext>
            </a:extLst>
          </p:cNvPr>
          <p:cNvSpPr txBox="1"/>
          <p:nvPr/>
        </p:nvSpPr>
        <p:spPr>
          <a:xfrm>
            <a:off x="379009" y="3225225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3200" dirty="0">
                <a:latin typeface="Arial" panose="020B0604020202020204" pitchFamily="34" charset="0"/>
                <a:cs typeface="Arial" panose="020B0604020202020204" pitchFamily="34" charset="0"/>
              </a:rPr>
              <a:t>Información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B591D3F-E738-466C-9ABB-191BFD2445ED}"/>
              </a:ext>
            </a:extLst>
          </p:cNvPr>
          <p:cNvSpPr txBox="1"/>
          <p:nvPr/>
        </p:nvSpPr>
        <p:spPr>
          <a:xfrm>
            <a:off x="3838709" y="3225225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3200" dirty="0"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D02855B-8BB1-4583-B4FA-684838CD79E0}"/>
              </a:ext>
            </a:extLst>
          </p:cNvPr>
          <p:cNvSpPr txBox="1"/>
          <p:nvPr/>
        </p:nvSpPr>
        <p:spPr>
          <a:xfrm>
            <a:off x="6549806" y="3225225"/>
            <a:ext cx="2690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3200" dirty="0">
                <a:latin typeface="Arial" panose="020B0604020202020204" pitchFamily="34" charset="0"/>
                <a:cs typeface="Arial" panose="020B0604020202020204" pitchFamily="34" charset="0"/>
              </a:rPr>
              <a:t>Conocimiento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0ACBADF-AD6D-4F73-8E02-F335DB943D7A}"/>
              </a:ext>
            </a:extLst>
          </p:cNvPr>
          <p:cNvSpPr txBox="1"/>
          <p:nvPr/>
        </p:nvSpPr>
        <p:spPr>
          <a:xfrm>
            <a:off x="10383293" y="3225225"/>
            <a:ext cx="1111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3200" dirty="0">
                <a:latin typeface="Arial" panose="020B0604020202020204" pitchFamily="34" charset="0"/>
                <a:cs typeface="Arial" panose="020B0604020202020204" pitchFamily="34" charset="0"/>
              </a:rPr>
              <a:t>Valor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2C1FF882-95F5-48CC-BE2F-4F64C9305DAC}"/>
              </a:ext>
            </a:extLst>
          </p:cNvPr>
          <p:cNvSpPr/>
          <p:nvPr/>
        </p:nvSpPr>
        <p:spPr>
          <a:xfrm>
            <a:off x="3031653" y="3225225"/>
            <a:ext cx="436606" cy="5519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879B84BF-D60A-4439-9C23-06F4E803A3D8}"/>
              </a:ext>
            </a:extLst>
          </p:cNvPr>
          <p:cNvSpPr/>
          <p:nvPr/>
        </p:nvSpPr>
        <p:spPr>
          <a:xfrm>
            <a:off x="5848990" y="3210867"/>
            <a:ext cx="436606" cy="5519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3F260BDF-2B17-4D49-979B-A3EC152F7D6D}"/>
              </a:ext>
            </a:extLst>
          </p:cNvPr>
          <p:cNvSpPr/>
          <p:nvPr/>
        </p:nvSpPr>
        <p:spPr>
          <a:xfrm>
            <a:off x="9560745" y="3210867"/>
            <a:ext cx="436606" cy="5519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051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62100-E9C2-4850-AA1E-C9E02DC984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¿QUÉ ES DATA SCIENCE?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5FD1CE2-6993-407C-9A30-FA8AE0791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35" b="24925"/>
          <a:stretch/>
        </p:blipFill>
        <p:spPr>
          <a:xfrm>
            <a:off x="3410547" y="1473821"/>
            <a:ext cx="5237555" cy="4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79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62100-E9C2-4850-AA1E-C9E02DC984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¿QUÉ ES DATA SCIENCE?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9513602-3D60-46BD-84EA-FE0D6F734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64" y="1967499"/>
            <a:ext cx="3606128" cy="3960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1387B44-AD6A-4AA3-B4B9-40EB93206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576" y="1967499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90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¿QUÉ ES DATA SCIENCE?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B9A256B4-F67C-4937-B176-22319047C1CF}"/>
              </a:ext>
            </a:extLst>
          </p:cNvPr>
          <p:cNvSpPr/>
          <p:nvPr/>
        </p:nvSpPr>
        <p:spPr>
          <a:xfrm>
            <a:off x="3312135" y="1501178"/>
            <a:ext cx="2880000" cy="2880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4E19BF1-E365-4755-8D4C-C0EA4C910CEA}"/>
              </a:ext>
            </a:extLst>
          </p:cNvPr>
          <p:cNvSpPr/>
          <p:nvPr/>
        </p:nvSpPr>
        <p:spPr>
          <a:xfrm>
            <a:off x="5068232" y="1501178"/>
            <a:ext cx="2880000" cy="2880000"/>
          </a:xfrm>
          <a:prstGeom prst="ellipse">
            <a:avLst/>
          </a:prstGeom>
          <a:solidFill>
            <a:schemeClr val="accent6">
              <a:alpha val="2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562451A-CAF0-46A1-B63C-32A4EF76863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306789" y="3183674"/>
            <a:ext cx="2880000" cy="288000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C9784AF-5998-4C48-BB49-5686F384E2A1}"/>
              </a:ext>
            </a:extLst>
          </p:cNvPr>
          <p:cNvSpPr txBox="1"/>
          <p:nvPr/>
        </p:nvSpPr>
        <p:spPr>
          <a:xfrm>
            <a:off x="7761250" y="1501178"/>
            <a:ext cx="1761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Matemáticas y Estadística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A7C8140-14E9-46BC-81EC-2ED5B047A7F9}"/>
              </a:ext>
            </a:extLst>
          </p:cNvPr>
          <p:cNvSpPr txBox="1"/>
          <p:nvPr/>
        </p:nvSpPr>
        <p:spPr>
          <a:xfrm>
            <a:off x="2044673" y="1501177"/>
            <a:ext cx="176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Programación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290D7A4-B4A6-4715-8DAA-DA7D518442AF}"/>
              </a:ext>
            </a:extLst>
          </p:cNvPr>
          <p:cNvSpPr txBox="1"/>
          <p:nvPr/>
        </p:nvSpPr>
        <p:spPr>
          <a:xfrm>
            <a:off x="6411320" y="5840650"/>
            <a:ext cx="231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Comunicación y Business </a:t>
            </a:r>
            <a:r>
              <a:rPr lang="es-PE" dirty="0" err="1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965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CCD73-CCEE-4E07-A2D4-D36285F0AF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DATA SCIENCE DRIVEN COMPANIES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3FD064-301F-4CA5-93A2-C0A7B3930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/>
              <a:t>… EN LOS NEGOCIOS</a:t>
            </a:r>
          </a:p>
        </p:txBody>
      </p:sp>
    </p:spTree>
    <p:extLst>
      <p:ext uri="{BB962C8B-B14F-4D97-AF65-F5344CB8AC3E}">
        <p14:creationId xmlns:p14="http://schemas.microsoft.com/office/powerpoint/2010/main" val="4294355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AACC2-E8D5-4482-BBF9-8F2B44507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/>
              <a:t>… EN LOS NEGOCIOS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69E9FA5-BECA-461C-8D56-907B6BB9DA4B}"/>
              </a:ext>
            </a:extLst>
          </p:cNvPr>
          <p:cNvSpPr/>
          <p:nvPr/>
        </p:nvSpPr>
        <p:spPr>
          <a:xfrm>
            <a:off x="302079" y="1275771"/>
            <a:ext cx="3600000" cy="5355685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EF05464-5A9C-49D3-AED9-5E19A98F346A}"/>
              </a:ext>
            </a:extLst>
          </p:cNvPr>
          <p:cNvSpPr/>
          <p:nvPr/>
        </p:nvSpPr>
        <p:spPr>
          <a:xfrm>
            <a:off x="4228808" y="1275772"/>
            <a:ext cx="3600000" cy="5355685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4D65916-8E53-4F19-89D0-35C28B70408F}"/>
              </a:ext>
            </a:extLst>
          </p:cNvPr>
          <p:cNvSpPr/>
          <p:nvPr/>
        </p:nvSpPr>
        <p:spPr>
          <a:xfrm>
            <a:off x="8195752" y="1275772"/>
            <a:ext cx="3600000" cy="5426686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6B848E9-B558-484A-9E17-F48D28D42245}"/>
              </a:ext>
            </a:extLst>
          </p:cNvPr>
          <p:cNvSpPr txBox="1"/>
          <p:nvPr/>
        </p:nvSpPr>
        <p:spPr>
          <a:xfrm>
            <a:off x="865748" y="1275774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En los negocios web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18DCF62-DE16-4338-BD80-45FDBBA1E7AD}"/>
              </a:ext>
            </a:extLst>
          </p:cNvPr>
          <p:cNvSpPr txBox="1"/>
          <p:nvPr/>
        </p:nvSpPr>
        <p:spPr>
          <a:xfrm>
            <a:off x="5320922" y="127118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lang="es-PE" dirty="0" err="1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 ups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35A9D40-98E3-4139-A782-8058D3323931}"/>
              </a:ext>
            </a:extLst>
          </p:cNvPr>
          <p:cNvSpPr txBox="1"/>
          <p:nvPr/>
        </p:nvSpPr>
        <p:spPr>
          <a:xfrm>
            <a:off x="8544072" y="3693226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En empresas tradicionales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9FA7800-6F6A-4ABF-9024-3FFE7124B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6" y="2083327"/>
            <a:ext cx="1203490" cy="50145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DD5E540-7453-4FF5-A3B1-7404F3AB4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68" y="3764121"/>
            <a:ext cx="1260000" cy="37863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60D4539-ADDE-4620-B09B-8EEA0ADBE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51" y="2176891"/>
            <a:ext cx="1260000" cy="69675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0A69181-06FF-41A5-8C7C-E340AC9C70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86" y="4410070"/>
            <a:ext cx="1260000" cy="39375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310C058-1E7B-47F2-B77B-6286C2B24E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55" y="3025446"/>
            <a:ext cx="1260000" cy="58521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2843926-4BFB-4953-9006-8708711101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68" y="4900797"/>
            <a:ext cx="1260000" cy="26485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919757F-BC1F-41D3-B838-C5A2ACF077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55" y="5549128"/>
            <a:ext cx="1260000" cy="34209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430DD78E-33AE-4A6B-ADF0-5028A71F86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73" y="4062304"/>
            <a:ext cx="1260000" cy="24070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40D1A5E-5F33-4F93-B2D0-CF310DBC349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95" b="38479"/>
          <a:stretch/>
        </p:blipFill>
        <p:spPr>
          <a:xfrm>
            <a:off x="6261187" y="2584781"/>
            <a:ext cx="1260000" cy="288865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8212C6CE-E069-4DA1-A8E0-080005B287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268" y="4242776"/>
            <a:ext cx="1260000" cy="75600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023669C2-D846-4D11-A902-24101FB4D4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80" y="5231721"/>
            <a:ext cx="1260000" cy="519885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CAE22EE7-8EAE-49EE-A056-AEEDBEECF1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158" y="3208226"/>
            <a:ext cx="1260000" cy="467805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3392494C-61E4-4269-BFFF-C76F7FB60F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637" y="1890586"/>
            <a:ext cx="1260000" cy="39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550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LINETEXTSHAPEGUID" val="029cc6d6-61d4-4bf8-85ff-395d7e63499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LINETEXTSHAPEGUID" val="16791be7-34d1-4eb9-98d3-34b5212e3f0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LINETEXTSHAPEGUID" val="bbdb0b70-c015-44b8-b5b9-f44ef70f17ac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408</Words>
  <Application>Microsoft Office PowerPoint</Application>
  <PresentationFormat>Panorámica</PresentationFormat>
  <Paragraphs>119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Gotham</vt:lpstr>
      <vt:lpstr>Tema de Office</vt:lpstr>
      <vt:lpstr>DATA SCIENCE DRIVEN BUSINESS</vt:lpstr>
      <vt:lpstr>AGENDA</vt:lpstr>
      <vt:lpstr>DATA SCIENCE DRIVEN COMPANIES</vt:lpstr>
      <vt:lpstr>¿QUÉ ES DATA SCIENCE?</vt:lpstr>
      <vt:lpstr>¿QUÉ ES DATA SCIENCE?</vt:lpstr>
      <vt:lpstr>¿QUÉ ES DATA SCIENCE?</vt:lpstr>
      <vt:lpstr>¿QUÉ ES DATA SCIENCE?</vt:lpstr>
      <vt:lpstr>DATA SCIENCE DRIVEN COMPANIES</vt:lpstr>
      <vt:lpstr>… EN LOS NEGOCIOS</vt:lpstr>
      <vt:lpstr>… EN LOS NEGOCIOS</vt:lpstr>
      <vt:lpstr>… EN LOS NEGOCIOS</vt:lpstr>
      <vt:lpstr>… EN LOS NEGOCIOS</vt:lpstr>
      <vt:lpstr>DATA SCIENCE DRIVEN COMPANIES</vt:lpstr>
      <vt:lpstr>EXPECTATIVAS VS REALIDAD</vt:lpstr>
      <vt:lpstr>EXPECTATIVAS VS REALIDAD</vt:lpstr>
      <vt:lpstr>EXPECTATIVAS VS REALIDAD</vt:lpstr>
      <vt:lpstr>EXPECTATIVAS VS REALIDAD</vt:lpstr>
      <vt:lpstr>EXPECTATIVAS VS REALIDAD</vt:lpstr>
      <vt:lpstr>EXPECTATIVAS VS REALIDAD</vt:lpstr>
      <vt:lpstr>DATA SCIENCE DRIVEN COMPANIES</vt:lpstr>
      <vt:lpstr>PROCESO DE DATA SCIENCE</vt:lpstr>
      <vt:lpstr>PROCESO DE DATA SCIENCE</vt:lpstr>
      <vt:lpstr>PROCESO DE DATA SCIENCE</vt:lpstr>
      <vt:lpstr>PROCESO DE DATA SCIENCE</vt:lpstr>
      <vt:lpstr>PROCESO DE DATA SCIENCE</vt:lpstr>
      <vt:lpstr>DATA SCIENCE DRIVEN COMPANIES</vt:lpstr>
      <vt:lpstr>PERFORMANCE VS POSSIBILITY GAP</vt:lpstr>
      <vt:lpstr>PERFORMANCE VS POSSIBILITY GAP</vt:lpstr>
      <vt:lpstr>PERFORMANCE VS POSSIBILITY GAP</vt:lpstr>
      <vt:lpstr>DATA SCIENCE DRIVEN COMPANIES</vt:lpstr>
      <vt:lpstr>CASOS</vt:lpstr>
      <vt:lpstr>CASOS</vt:lpstr>
      <vt:lpstr>CASOS</vt:lpstr>
      <vt:lpstr>CASOS</vt:lpstr>
      <vt:lpstr>CASOS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</dc:title>
  <dc:creator>Carlos Gamero Loayza</dc:creator>
  <cp:lastModifiedBy>Carlos Gamero Loayza</cp:lastModifiedBy>
  <cp:revision>44</cp:revision>
  <dcterms:created xsi:type="dcterms:W3CDTF">2017-10-20T18:56:00Z</dcterms:created>
  <dcterms:modified xsi:type="dcterms:W3CDTF">2017-11-14T19:38:39Z</dcterms:modified>
</cp:coreProperties>
</file>